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3"/>
  </p:notesMasterIdLst>
  <p:handoutMasterIdLst>
    <p:handoutMasterId r:id="rId74"/>
  </p:handoutMasterIdLst>
  <p:sldIdLst>
    <p:sldId id="321" r:id="rId2"/>
    <p:sldId id="257" r:id="rId3"/>
    <p:sldId id="353" r:id="rId4"/>
    <p:sldId id="323" r:id="rId5"/>
    <p:sldId id="324" r:id="rId6"/>
    <p:sldId id="325" r:id="rId7"/>
    <p:sldId id="326" r:id="rId8"/>
    <p:sldId id="289" r:id="rId9"/>
    <p:sldId id="290" r:id="rId10"/>
    <p:sldId id="291" r:id="rId11"/>
    <p:sldId id="292" r:id="rId12"/>
    <p:sldId id="297" r:id="rId13"/>
    <p:sldId id="339" r:id="rId14"/>
    <p:sldId id="294" r:id="rId15"/>
    <p:sldId id="295" r:id="rId16"/>
    <p:sldId id="293" r:id="rId17"/>
    <p:sldId id="340" r:id="rId18"/>
    <p:sldId id="341" r:id="rId19"/>
    <p:sldId id="342" r:id="rId20"/>
    <p:sldId id="343" r:id="rId21"/>
    <p:sldId id="355" r:id="rId22"/>
    <p:sldId id="357" r:id="rId23"/>
    <p:sldId id="298" r:id="rId24"/>
    <p:sldId id="299" r:id="rId25"/>
    <p:sldId id="300" r:id="rId26"/>
    <p:sldId id="301" r:id="rId27"/>
    <p:sldId id="302" r:id="rId28"/>
    <p:sldId id="303" r:id="rId29"/>
    <p:sldId id="306" r:id="rId30"/>
    <p:sldId id="304" r:id="rId31"/>
    <p:sldId id="305" r:id="rId32"/>
    <p:sldId id="307" r:id="rId33"/>
    <p:sldId id="328" r:id="rId34"/>
    <p:sldId id="308" r:id="rId35"/>
    <p:sldId id="309" r:id="rId36"/>
    <p:sldId id="334" r:id="rId37"/>
    <p:sldId id="288" r:id="rId38"/>
    <p:sldId id="336" r:id="rId39"/>
    <p:sldId id="310" r:id="rId40"/>
    <p:sldId id="311" r:id="rId41"/>
    <p:sldId id="312" r:id="rId42"/>
    <p:sldId id="560" r:id="rId43"/>
    <p:sldId id="314" r:id="rId44"/>
    <p:sldId id="351" r:id="rId45"/>
    <p:sldId id="318" r:id="rId46"/>
    <p:sldId id="319" r:id="rId47"/>
    <p:sldId id="329" r:id="rId48"/>
    <p:sldId id="335" r:id="rId49"/>
    <p:sldId id="344" r:id="rId50"/>
    <p:sldId id="358" r:id="rId51"/>
    <p:sldId id="347" r:id="rId52"/>
    <p:sldId id="350" r:id="rId53"/>
    <p:sldId id="348" r:id="rId54"/>
    <p:sldId id="359" r:id="rId55"/>
    <p:sldId id="561" r:id="rId56"/>
    <p:sldId id="320" r:id="rId57"/>
    <p:sldId id="429" r:id="rId58"/>
    <p:sldId id="430" r:id="rId59"/>
    <p:sldId id="431" r:id="rId60"/>
    <p:sldId id="432" r:id="rId61"/>
    <p:sldId id="542" r:id="rId62"/>
    <p:sldId id="478" r:id="rId63"/>
    <p:sldId id="433" r:id="rId64"/>
    <p:sldId id="479" r:id="rId65"/>
    <p:sldId id="434" r:id="rId66"/>
    <p:sldId id="435" r:id="rId67"/>
    <p:sldId id="480" r:id="rId68"/>
    <p:sldId id="473" r:id="rId69"/>
    <p:sldId id="436" r:id="rId70"/>
    <p:sldId id="559" r:id="rId71"/>
    <p:sldId id="327" r:id="rId72"/>
  </p:sldIdLst>
  <p:sldSz cx="11879263" cy="7921625"/>
  <p:notesSz cx="7099300" cy="10234613"/>
  <p:custDataLst>
    <p:tags r:id="rId75"/>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12"/>
    <p:restoredTop sz="75295" autoAdjust="0"/>
  </p:normalViewPr>
  <p:slideViewPr>
    <p:cSldViewPr>
      <p:cViewPr varScale="1">
        <p:scale>
          <a:sx n="126" d="100"/>
          <a:sy n="126" d="100"/>
        </p:scale>
        <p:origin x="3088"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19" d="100"/>
          <a:sy n="119" d="100"/>
        </p:scale>
        <p:origin x="5192"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an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NER is thus a classification problem, where for each word it needs to be decided whether it is inside or outside of an entity name. More detailed classifications, whether a word is the beginning or end of entity name, can also be performed.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considered as a classification problem, we must decide on two questions. First, which are the input features for the classifier, and second, which is the classification algorithm to be used. As for the input features, typically the neighborhood of a word is considered. In this neighborhood we find other words, which can be used as directly as features and from which several derived features can be produced. The classifier classifies words while reading the words in the sequence they appear in the document. Therefore, one special kind of feature that is used in NER are the labels that have been produced by the classifier for words preceding the word to be classified. Even though in principle any classification algorithm  could be applied, e.g., Naïve Bayes,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 to distinguish noun phrases (NN) which are typical for entities. Pre- and suffixes are another interesting feature. For example, words ending in “land” would often be locations. Learning this fact can help to generalize the classification to new terms that would contain such a suffix. For entities, in particular in English, also the word shape is an important feature, as usually proper names start with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CH" dirty="0"/>
              <a:t>f only features derived from the local context from the immediate neighborhood of a word to be classified are used, important context information can be missed. This motivated the use of classification models that exploit the larger context of a word in the text, like </a:t>
            </a:r>
            <a:r>
              <a:rPr lang="en-GB" dirty="0" err="1"/>
              <a:t>th</a:t>
            </a:r>
            <a:r>
              <a:rPr lang="en-CH" dirty="0"/>
              <a:t>e complete sentence in wh</a:t>
            </a:r>
            <a:r>
              <a:rPr lang="en-GB" dirty="0" err="1"/>
              <a:t>ic</a:t>
            </a:r>
            <a:r>
              <a:rPr lang="en-CH" dirty="0"/>
              <a:t>h the word occurs.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44959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introduce now a classification approach that has been used for NER and exploits the sequential nature of natural language. The approach belongs to the class of generative probabilistic models, like the one we have introduced for information retrieval.</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correlates sequences of words with the corresponding sequences of entity labels. The classification task is then to identify for a given</a:t>
                </a:r>
                <a:r>
                  <a:rPr lang="en-US" baseline="0" dirty="0"/>
                  <a:t> sequence of words, the most probable sequence of labels.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is a model describing of the probability of different labels to occur, and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𝑊</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m:t>
                    </m:r>
                  </m:oMath>
                </a14:m>
                <a:r>
                  <a:rPr lang="en-US" baseline="0" dirty="0"/>
                  <a:t> is a model describing of how words correlate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and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Choice>
        <mc:Fallback>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r>
                  <a:rPr lang="en-US" i="0" baseline="0" dirty="0">
                    <a:latin typeface="Cambria Math" panose="02040503050406030204" pitchFamily="18" charset="0"/>
                  </a:rPr>
                  <a:t>𝑃(𝐸) </a:t>
                </a:r>
                <a:r>
                  <a:rPr lang="en-US" baseline="0" dirty="0"/>
                  <a:t>and </a:t>
                </a:r>
                <a:r>
                  <a:rPr lang="fr-CH" b="0" i="0">
                    <a:latin typeface="Cambria Math" charset="0"/>
                  </a:rPr>
                  <a:t>𝑃(𝐸|𝑊)</a:t>
                </a:r>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it is a Hidden Markov Model (HMM). The hidden labels E are unknown, and their probabilities need to be estimated from the words that can be observed. </a:t>
                </a:r>
              </a:p>
              <a:p>
                <a:endParaRPr lang="en-US" dirty="0"/>
              </a:p>
              <a:p>
                <a:r>
                  <a:rPr lang="en-US" dirty="0"/>
                  <a:t>This approach for estimating probabilities of hidden variables with HMMs can be applied to other sequence</a:t>
                </a:r>
                <a:r>
                  <a:rPr lang="en-US" baseline="0" dirty="0"/>
                  <a:t> labelling tasks. For example,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Given a document collection we can estimate the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baseline="0" dirty="0"/>
                  <a:t>. As in probabilistic information retrieval we use </a:t>
                </a:r>
                <a:r>
                  <a:rPr lang="en-US" dirty="0"/>
                  <a:t>maximum likelihood</a:t>
                </a:r>
                <a:r>
                  <a:rPr lang="en-US" baseline="0" dirty="0"/>
                  <a:t> estimation. For example, for estimating the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is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oMath>
                </a14:m>
                <a:r>
                  <a:rPr lang="en-US" baseline="0" dirty="0"/>
                  <a:t> with the total number of occurrences of O.</a:t>
                </a:r>
              </a:p>
              <a:p>
                <a:endParaRPr lang="en-US" dirty="0"/>
              </a:p>
              <a:p>
                <a:r>
                  <a:rPr lang="en-US" dirty="0"/>
                  <a:t>As in probabilistic information</a:t>
                </a:r>
                <a:r>
                  <a:rPr lang="en-US" baseline="0" dirty="0"/>
                  <a:t> retrieval, we need to consider the issue of sparsity of words in the training set. It might be the case that a specific word does not occur together with a given label in the training data, whereas this word still might be related to the label in general. Therefore, smoothing is applied, where the smoothing parameter depends on the size of the training data. The more data is available, the less the likelihood that a word-label pair that is likely to occur is not found in the training data.</a:t>
                </a:r>
              </a:p>
              <a:p>
                <a:endParaRPr lang="en-US" baseline="0" dirty="0"/>
              </a:p>
              <a:p>
                <a:r>
                  <a:rPr lang="en-US" baseline="0" dirty="0"/>
                  <a:t>For estimating the probability of labels to occur, no smoothing is required, as the number of labels is very small and thus all pairs of labels combinations are likely to occur in the training data.</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parameters of the HMM model have been derived from the training data,  they can be used to estimate the most likely values of labels for an unknown sequence of words. One possibility is to apply brute-force search by computing the probability of each possible label sequence using the model. For longer sequences this becomes computationally intractable as the number of possible sequences grows exponentially.</a:t>
            </a:r>
          </a:p>
        </p:txBody>
      </p:sp>
      <p:sp>
        <p:nvSpPr>
          <p:cNvPr id="4" name="Slide Number Placeholder 3"/>
          <p:cNvSpPr>
            <a:spLocks noGrp="1"/>
          </p:cNvSpPr>
          <p:nvPr>
            <p:ph type="sldNum" sz="quarter" idx="5"/>
          </p:nvPr>
        </p:nvSpPr>
        <p:spPr/>
        <p:txBody>
          <a:bodyPr/>
          <a:lstStyle/>
          <a:p>
            <a:fld id="{E6C47E0B-2958-48CC-BA4E-C350203CF107}" type="slidenum">
              <a:rPr lang="en-US"/>
              <a:pPr/>
              <a:t>18</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an independence assumption on the probabilities of the elements of a label sequence, where a label depends only on its predecessor in the sequence. We can exploit this independence assumption to simplify the computation of the sequence probability. The choice of the the last label in the sequence that maximizes the overall probability is independent of the choices of the other labels in the sequence maximizing the overall probability. Using this property simplifies the computation of the sequence probability significantly. Note </a:t>
            </a:r>
            <a:r>
              <a:rPr lang="en-US" dirty="0" err="1"/>
              <a:t>tha</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Therefore, an interesting question is whether such knowledge bases could not be automatically constructed.</a:t>
            </a:r>
          </a:p>
          <a:p>
            <a:endParaRPr lang="en-US" baseline="0" dirty="0"/>
          </a:p>
          <a:p>
            <a:r>
              <a:rPr lang="en-US" baseline="0" dirty="0"/>
              <a:t>For automatic construction we can exploit data that is digitally available, e.g., all documents accessible on the Web. These documents encode massive human knowledge in natural language. The challenge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for supporting more expressive and precise searches and analyses.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that a label sequence of length </a:t>
                </a:r>
                <a14:m>
                  <m:oMath xmlns:m="http://schemas.openxmlformats.org/officeDocument/2006/math">
                    <m:r>
                      <a:rPr lang="en-US" i="1" dirty="0" smtClean="0">
                        <a:latin typeface="Cambria Math" panose="02040503050406030204" pitchFamily="18" charset="0"/>
                      </a:rPr>
                      <m:t>𝑘</m:t>
                    </m:r>
                  </m:oMath>
                </a14:m>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Choice>
        <mc:Fallback>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r>
                  <a:rPr lang="en-US" i="0">
                    <a:latin typeface="Cambria Math" panose="02040503050406030204" pitchFamily="18" charset="0"/>
                    <a:ea typeface="Cambria Math" panose="02040503050406030204" pitchFamily="18" charset="0"/>
                  </a:rPr>
                  <a:t>𝜋</a:t>
                </a:r>
                <a:r>
                  <a:rPr lang="fr-CH" b="0" i="0">
                    <a:latin typeface="Cambria Math" panose="02040503050406030204" pitchFamily="18" charset="0"/>
                    <a:ea typeface="Cambria Math" panose="02040503050406030204" pitchFamily="18" charset="0"/>
                  </a:rPr>
                  <a:t>(𝑘,𝑣)</a:t>
                </a:r>
                <a:r>
                  <a:rPr lang="en-US" dirty="0"/>
                  <a:t> that a label sequence of length </a:t>
                </a:r>
                <a:r>
                  <a:rPr lang="en-US" i="0" dirty="0">
                    <a:latin typeface="Cambria Math" panose="02040503050406030204" pitchFamily="18" charset="0"/>
                  </a:rPr>
                  <a:t>𝑘</a:t>
                </a:r>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92662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4134605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The notion of statement we use here corresponds exactly to the notion of statement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they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NER we can extract entities of given types. Using entity types, we can also introduce statements of given types. The types in a statement can concern its three components, the subject, the object and the predicate. This allows to exclude statements that are meaningless, like a location being part of a person. It also helps in the task of detecting statements, since only entity pairs and predicates that match the type constraints need to be considered.</a:t>
            </a:r>
          </a:p>
          <a:p>
            <a:r>
              <a:rPr lang="en-US" dirty="0"/>
              <a:t>Note that the same entity types can be related by predicates of different types. For example, two universities could be related by relationships “perform joint research” and “exchange students”. When using a model for knowledge graphs, such as RDF, the types of the statements would be specified in the schema, e.g., RDF Schema.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extraction is a central prob</a:t>
            </a:r>
            <a:r>
              <a:rPr lang="en-GB" dirty="0"/>
              <a:t>le</a:t>
            </a:r>
            <a:r>
              <a:rPr lang="en-CH" dirty="0"/>
              <a:t>m in interpreting and using text data, and has therefore attracted a lot of interest. Many different methods have been developed, of which we will now introduce some of the most important examples. Note that even in the recent time transformer models are successfully applied to this task as well, the earlier models have still their interest as they are often computationally less expensive and incorporate relevant ideas on how to perform information extraction that are also of interest for developing mode complex models.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09556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early approach to information extraction</a:t>
            </a:r>
            <a:r>
              <a:rPr lang="en-US" baseline="0" dirty="0"/>
              <a:t> is based on the observation that in natural language a relationship is often expressed in a regular fashion. This observation has been exploited to extract specific relationships, such as ISA, by using regular expression patterns. Hearst was one of the first to introduce this approach, and the method is still being used till today. The performance of the method depends on the quality and diversity of patterns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using Hearst patterns. The patterns are more complex than the ones initially introduced by Hearst, but the basic idea is the same.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investigating knowledge extraction, more commonly called information extraction, from textual content, we can consider the different constituents of a knowledge graph separately: entities, attributes and relationships. We will now introduce methods for extracting entities and then for establishing relationships among entities and with attributes.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This approach exploits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are in general a very reliable method for information extraction. However, it suffers from low recall, and it is very difficult to conceive all possible patterns by a human expert. Therefore, more automated methods are often preferrable.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supervised learning approach for information</a:t>
            </a:r>
            <a:r>
              <a:rPr lang="en-US" baseline="0" dirty="0"/>
              <a:t> extraction requires training data. Producing such a training set is labor-intensive. For example, in the domain of life sciences major efforts have been undertaken. In the example shown, more than 2000 sentences have been manually annotated, by identifying both the entities and their relationships.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Provided manually</a:t>
            </a:r>
            <a:r>
              <a:rPr lang="en-US" sz="1400" baseline="0" dirty="0">
                <a:latin typeface="Calibri" panose="020F0502020204030204" pitchFamily="34" charset="0"/>
                <a:cs typeface="Calibri" panose="020F0502020204030204" pitchFamily="34" charset="0"/>
              </a:rPr>
              <a:t> annotated training data, classifiers for information extraction can be trained. The standard approach is to train two types of classifiers, one that detects whether a relationship exists among two entities, and a second one that determines the type of the relationship. </a:t>
            </a:r>
            <a:r>
              <a:rPr lang="en-US" sz="1400" kern="1200" dirty="0">
                <a:solidFill>
                  <a:schemeClr val="tx1"/>
                </a:solidFill>
                <a:effectLst/>
                <a:latin typeface="Calibri" panose="020F0502020204030204" pitchFamily="34" charset="0"/>
                <a:ea typeface="+mn-ea"/>
                <a:cs typeface="Calibri" panose="020F0502020204030204" pitchFamily="34" charset="0"/>
              </a:rPr>
              <a:t> The use of a filtering classifier for detecting relationships can speed up the classification task and allows to use</a:t>
            </a:r>
            <a:r>
              <a:rPr lang="en-US" sz="1400" kern="1200" baseline="0" dirty="0">
                <a:solidFill>
                  <a:schemeClr val="tx1"/>
                </a:solidFill>
                <a:effectLst/>
                <a:latin typeface="Calibri" panose="020F0502020204030204" pitchFamily="34" charset="0"/>
                <a:ea typeface="+mn-ea"/>
                <a:cs typeface="Calibri" panose="020F0502020204030204" pitchFamily="34" charset="0"/>
              </a:rPr>
              <a:t> </a:t>
            </a:r>
            <a:r>
              <a:rPr lang="en-US" sz="1400" kern="1200" dirty="0">
                <a:solidFill>
                  <a:schemeClr val="tx1"/>
                </a:solidFill>
                <a:effectLst/>
                <a:latin typeface="Calibri" panose="020F0502020204030204" pitchFamily="34" charset="0"/>
                <a:ea typeface="+mn-ea"/>
                <a:cs typeface="Calibri" panose="020F0502020204030204" pitchFamily="34" charset="0"/>
              </a:rPr>
              <a:t>of different features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baseline="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baseline="0" dirty="0">
                <a:latin typeface="Calibri" panose="020F0502020204030204" pitchFamily="34" charset="0"/>
                <a:cs typeface="Calibri" panose="020F0502020204030204" pitchFamily="34" charset="0"/>
              </a:rPr>
              <a:t>For training the classifiers, one first extracts all entity pairs using NER that occur in the same context, for example, in the same sentence. If the pairs are not annotated, they can be taken as negative examples. Then the classifier is trained using features extracted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text features can be used for training a classifier for information extraction</a:t>
            </a:r>
            <a:r>
              <a:rPr lang="en-US" baseline="0" dirty="0"/>
              <a:t>. After detecting entity pairs using NER, the so-called mentions, the features for relation extraction can use features of the both entities as well as of the text surrounding them and in between.</a:t>
            </a:r>
          </a:p>
          <a:p>
            <a:endParaRPr lang="en-US" baseline="0" dirty="0"/>
          </a:p>
          <a:p>
            <a:r>
              <a:rPr lang="en-US" baseline="0" dirty="0"/>
              <a:t>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Separate from that the BOW and bigrams in between the mentions</a:t>
            </a:r>
          </a:p>
          <a:p>
            <a:pPr marL="285750" indent="-285750">
              <a:buFontTx/>
              <a:buChar char="-"/>
            </a:pPr>
            <a:r>
              <a:rPr lang="en-US" baseline="0" dirty="0"/>
              <a:t>The headwords, which are words that are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The syntactic</a:t>
            </a:r>
            <a:r>
              <a:rPr lang="en-US" sz="14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400" dirty="0">
                <a:hlinkClick r:id="rId3"/>
              </a:rPr>
              <a:t>https://www.link.cs.cmu.edu/link/submit-sentence-4.html</a:t>
            </a:r>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464950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avoid the use of training data for information extraction is called bootstrapping. The basic idea is that on a few high-precision patterns, such as the Hearst patterns, one generalizes these patterns by analyzing a large text collection.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text templates for expressing the relationship from which new patterns for detecting the relationship can be derived.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different steps of how new patterns are detected and applied to find new relationships. P1 is a known pattern for detecting the relationship. It is used to detect matching entity pairs. Then, in a second step, such pairs are searched. The text associated with these pairs can then be used to infer new pattern P2.</a:t>
            </a:r>
          </a:p>
        </p:txBody>
      </p:sp>
      <p:sp>
        <p:nvSpPr>
          <p:cNvPr id="4" name="Slide Number Placeholder 3"/>
          <p:cNvSpPr>
            <a:spLocks noGrp="1"/>
          </p:cNvSpPr>
          <p:nvPr>
            <p:ph type="sldNum" sz="quarter" idx="5"/>
          </p:nvPr>
        </p:nvSpPr>
        <p:spPr/>
        <p:txBody>
          <a:bodyPr/>
          <a:lstStyle/>
          <a:p>
            <a:fld id="{E6C47E0B-2958-48CC-BA4E-C350203CF107}" type="slidenum">
              <a:rPr lang="en-US"/>
              <a:pPr/>
              <a:t>38</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which we use to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that are typical for a document and characterize important concepts that occur in a document. Key phrase extraction has been developed to support document summarization, where the key phrase gives an overview of the key concepts of a document. Key phrase extraction supports also document search and indexing, where key phrases are used to index documents. Moreover, key phrases can also provide useful features for document classification, i.e., key phrase extraction can be considered as a feature selection method. In the example text we see the possible outcome of key phrase extraction, with all identified key phrases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 potential problem when using this approach is that the new patterns that are found are potentially misleading and may create inaccurate results. The example shows an instance of such a problem.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inaccurate patterns, a confidence metric can be used. With</a:t>
            </a:r>
            <a:r>
              <a:rPr lang="en-US" baseline="0" dirty="0"/>
              <a:t> this metric the confidence into a new pattern increases, when the fraction of matched entity pairs that are already confirmed to be correct is large. Otherwise said, if a new patterns frequently matches, but only few of the matched entity pairs are known to be in the intended relation, the confidence in the new pattern will be low.</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statement. This can be done by using </a:t>
                </a:r>
                <a:r>
                  <a:rPr lang="en-GB" dirty="0" err="1"/>
                  <a:t>th</a:t>
                </a:r>
                <a:r>
                  <a:rPr lang="en-CH" dirty="0"/>
                  <a:t>e confidence of patterns and considering it like probabilities. The product of the values of </a:t>
                </a:r>
                <a14:m>
                  <m:oMath xmlns:m="http://schemas.openxmlformats.org/officeDocument/2006/math">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oMath>
                </a14:m>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Choice>
        <mc:Fallback>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statement. This can be done by using </a:t>
                </a:r>
                <a:r>
                  <a:rPr lang="en-GB" dirty="0" err="1"/>
                  <a:t>th</a:t>
                </a:r>
                <a:r>
                  <a:rPr lang="en-CH" dirty="0"/>
                  <a:t>e confidence of patterns and considering it like probabilities. The product of the values of </a:t>
                </a:r>
                <a:r>
                  <a:rPr lang="fr-CH" b="0" i="0">
                    <a:latin typeface="Cambria Math" panose="02040503050406030204" pitchFamily="18" charset="0"/>
                  </a:rPr>
                  <a:t>(1−𝐶𝑜𝑛𝑓(𝑝))</a:t>
                </a:r>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079988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address the problem of lacking training data is to use knowledge bases that contain large number of acts, such as </a:t>
            </a:r>
            <a:r>
              <a:rPr lang="en-US" dirty="0" err="1"/>
              <a:t>WikiData</a:t>
            </a:r>
            <a:r>
              <a:rPr lang="en-US" dirty="0"/>
              <a:t>. The facts recorded in such knowledge bases can be used to spot corresponding statements in text. Such statements can then be used as text patterns for fact representation, that can be provided as training data to a classification algorithm for information extraction.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illustrate of how entity pairs identified in text can be linked to the same entity pairs found in a knowledge base. This allows to infer the meaning of syntactic patterns (e.g., ”was born in”) and relate such syntactic patterns to the corresponding relationship (e.g., birthplace). In the example, the system can first learn from the knowledge base text patterns for known facts (about Barack Obama), and then use those patterns to infer new facts from text (about John Lennon). The matrix shown in this figure we call the entity-pairs/relation matrix.</a:t>
            </a:r>
          </a:p>
        </p:txBody>
      </p:sp>
      <p:sp>
        <p:nvSpPr>
          <p:cNvPr id="4" name="Slide Number Placeholder 3"/>
          <p:cNvSpPr>
            <a:spLocks noGrp="1"/>
          </p:cNvSpPr>
          <p:nvPr>
            <p:ph type="sldNum" sz="quarter" idx="5"/>
          </p:nvPr>
        </p:nvSpPr>
        <p:spPr/>
        <p:txBody>
          <a:bodyPr/>
          <a:lstStyle/>
          <a:p>
            <a:fld id="{E6C47E0B-2958-48CC-BA4E-C350203CF107}" type="slidenum">
              <a:rPr lang="en-US"/>
              <a:pPr/>
              <a:t>44</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the steps in the distant supervision method. First, it starts</a:t>
            </a:r>
            <a:r>
              <a:rPr lang="en-US" baseline="0" dirty="0"/>
              <a:t> by doing NER over a large document collection, such as </a:t>
            </a:r>
            <a:r>
              <a:rPr lang="en-US" baseline="0" dirty="0" err="1"/>
              <a:t>WikiPedia</a:t>
            </a:r>
            <a:r>
              <a:rPr lang="en-US" dirty="0"/>
              <a:t>. This produces a set of sentences s that contain entity pairs (e1, e2).</a:t>
            </a:r>
            <a:r>
              <a:rPr lang="en-US" baseline="0" dirty="0"/>
              <a:t> Having those entity pairs, it searches in the knowledge base, in this example </a:t>
            </a:r>
            <a:r>
              <a:rPr lang="en-US" baseline="0" dirty="0" err="1"/>
              <a:t>WikiData</a:t>
            </a:r>
            <a:r>
              <a:rPr lang="en-US" baseline="0" dirty="0"/>
              <a:t>, whether relations among the entity pairs exist. For those entity pairs, for which a relation is confirmed in the knowledge base, it can generate an instance for the training data. The training data consists of the entity pair, the type of relations and features extracted from the text. The result is a training data set that can be used to train a classifier to predict relations for new documents. The classifier extracts from a new document the entity pairs and feeds them together with the text features into the classifier to obtain the type of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distant supervision it is possible to obtain many training samples. Therefore, it is possible to use a large number of features for classification. One way to obtain a large number of features is to consider each conjunction if individual text features as a separate feature. Such features resemble then to patterns that are used in rule-based approaches. They have typically low recall, but higher precision.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Here we illustrate the use of complex features. Assume we have a set of basic features, like those that we have identified for supervised information extraction. F1 to F6 are examples of such features. These features could as such be supplied to a classification algorithm, e.g.,  a Naïve Bayes classifier. Given that the features of the two examples are very similar, only F5 is different, the classifier would probably decide that the relation represented by the two sentences would be the same.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the basic features and combining via a conjunction into one complex features, we would obtain two different complex features CF1 and CF2.  A classifier that does not further consider the internal structure of these two features would now clearly distinguish the two cases.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159835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Distant supervision aims at generating classifiers for relations that are based on syntactic features. Based on the same data as used for distant supervision we can also create representations for relationships by mapping them to low-dimensional vectors, as we did for words with word embeddings. This is the idea of using matrix factorization to the entity-pairs/relation matrix.</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49</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uses </a:t>
            </a:r>
            <a:r>
              <a:rPr lang="en-US" baseline="0" dirty="0"/>
              <a:t>principles well known from information retrieval. As in information retrieval </a:t>
            </a:r>
            <a:r>
              <a:rPr lang="en-US" baseline="0" dirty="0" err="1"/>
              <a:t>stopwords</a:t>
            </a:r>
            <a:r>
              <a:rPr lang="en-US" baseline="0" dirty="0"/>
              <a:t> are excluded. Key phrase candidates can be all word n-grams in the remaining text. Furthermore, part-of-speech tags can be used to further select the candidates, e.g., for excluding all verb phrases.</a:t>
            </a:r>
          </a:p>
          <a:p>
            <a:endParaRPr lang="en-US" baseline="0" dirty="0"/>
          </a:p>
          <a:p>
            <a:r>
              <a:rPr lang="en-US" baseline="0" dirty="0"/>
              <a:t>In order to assess whether a candidate phrase is characteristic for a document, </a:t>
            </a:r>
            <a:r>
              <a:rPr lang="en-US" baseline="0" dirty="0" err="1"/>
              <a:t>tf-idf</a:t>
            </a:r>
            <a:r>
              <a:rPr lang="en-US" baseline="0" dirty="0"/>
              <a:t> ranking is a possible approach. As in IR a candidate phrase is considered as relevant for a document if it is at the same time frequent and specific. Apart from that, many heuristics have been developed to refine this approach, considering additional features of the document. For example, a phrase in the title or a header could be considered as more relevant. External knowledge bases could be used to check whether a phrase corresponds to a commonly known concept. Recently, also transformer models have been applied for the task of key phrase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dirty="0"/>
              <a:t>intention of using matrix factorization is align text patterns and relationships that have a related meaning in a latent space. This can help both in identifying text patterns that correspond to relationships and to directly extract those relationships from text.</a:t>
            </a:r>
          </a:p>
          <a:p>
            <a:endParaRPr lang="en-US" dirty="0"/>
          </a:p>
          <a:p>
            <a:r>
              <a:rPr lang="en-US" dirty="0"/>
              <a:t>The entity-pair/relation matrix is a sparse matrix. Thus, the situation is comparable to the one we encountered in matrix factorization for recommender systems. Algebraic factorization does not work. On the other hand, using matrix factorization based on SGD could not only create low-dimensional representations for relationships, but also help to detect new relationships. The idea is like the one used  in recommender systems to estimate missing ratings. </a:t>
            </a:r>
          </a:p>
        </p:txBody>
      </p:sp>
      <p:sp>
        <p:nvSpPr>
          <p:cNvPr id="4" name="Slide Number Placeholder 3"/>
          <p:cNvSpPr>
            <a:spLocks noGrp="1"/>
          </p:cNvSpPr>
          <p:nvPr>
            <p:ph type="sldNum" sz="quarter" idx="5"/>
          </p:nvPr>
        </p:nvSpPr>
        <p:spPr/>
        <p:txBody>
          <a:bodyPr/>
          <a:lstStyle/>
          <a:p>
            <a:fld id="{E6C47E0B-2958-48CC-BA4E-C350203CF107}" type="slidenum">
              <a:rPr lang="en-US"/>
              <a:pPr/>
              <a:t>50</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factorizing the matrix, we construct two factor matrices, one with low-dimensional representations of entity pairs, and one with low-dimensional representations of relationships. An entry R(</a:t>
            </a:r>
            <a:r>
              <a:rPr lang="en-US" dirty="0" err="1"/>
              <a:t>i,j</a:t>
            </a:r>
            <a:r>
              <a:rPr lang="en-US" dirty="0"/>
              <a:t>) in the entity-pair/relation matrix is then represented as the product of the corresponding representation of the entity pair and the relation from the factor matrices. It corresponds to a statement, the one that puts the two entities from the entity pair into the corresponding relation. The entries correspond to the probability that the statement is correct. For known facts, for which an entry in the original matrix exists, the factorized matrix should have high values. Unknown facts, for which no entry exits in the original matrix, are considered as negative examples of facts.</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Assuming the absence of knowledge on a fact, means that the fact is wrong, is an assumption that is too strong. It could as well be that the fact is correct, but we do not have the knowledge. This is like the situation in recommender systems, where a missing rating does not necessarily imply that the rating is negative.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better adjust to this situation an alternative to matrix factorization is a method called Bayesian Personalized Ranking. It is based on an alternative loss function for SGD. The loss function is constructed by choosing pairs of positive and negative examples of facts and maximizing their difference. More accurately, the logarithm of the sigmoid of the difference is used as optimization objective. Intuitively this objective function says that a known fact is ranked higher than an unknown fact but does not exclude the possibility that the unknown fact is also a correct fact.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52</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matrix factorization computed using BPR  allows to map entity pairs and relationships in the same low-dimensional space. As illustrated in this figure, this allows to cluster both entity pairs and relations that correspond to similar relationships. This allows to infer new relationships for existing entity pairs, as well as new syntactic patterns for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53</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example illustrates of how the method could be used to extract relationships for previously unknown syntactic patterns, as well as relations among entity pairs that are no previously known.</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54</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404363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introduced the different methods</a:t>
            </a:r>
            <a:r>
              <a:rPr lang="en-US" baseline="0" dirty="0"/>
              <a:t> of information extraction. These methods aim at extracting relationships of which the type is known, i.e., with specific entity types and a known meaning of the relationship. A more general problem in information extraction is so-called open information extraction. It is used for extracting statements from large collections of documents, such as the Web, where the nature of relations is not known a priori.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graph,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an ISA hierarchy, lower-level nodes in the hierarchy can inherit properties from higher-level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as likely no agreement on a common view can be reached, and not useful, as the resulting taxonomy would potentially be too complex.</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in the following one</a:t>
            </a:r>
            <a:r>
              <a:rPr lang="en-US" baseline="0" dirty="0"/>
              <a:t> specific approach to taxonomy induction. It was one of the first approaches proposed. It starts from the assumption that one general concept (e.g., animals) and at least one basic concept of the taxonomy (e.g., lion) are provided as input. From this starting point the task is to identify more relevant concepts, represented as terms, and establish the hypernym and hyponym relationships, . The approach also filters out erroneous terms and relations and finally induces an overall taxonomy structure. The figure illustrates the process: at the bottom level first additional related terms are identified. Then intermediate concepts, more abstract than the basic concepts are found. From this data finally the taxonomy is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key phrase extraction. For the phrase “junk food” many synonyms and near-synonyms have been identified. In practice a human expert would not be able to extract reliably all different types of mentions of such a concept.</a:t>
            </a:r>
          </a:p>
          <a:p>
            <a:endParaRPr lang="en-US" baseline="0" dirty="0"/>
          </a:p>
          <a:p>
            <a:r>
              <a:rPr lang="en-US" baseline="0" dirty="0"/>
              <a:t>As a result, this allows to increase recall for retrieval of documents  that refer to this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514063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This is a very simple, but powerful tool to learn about the meaning of words. For querying, language patterns that capture hypernym and hyponym relationships are used. This is analogous to the use of Hearst patterns for extracting ISA relationships from text.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first phase the objective is to find more relevant terms. For this so-called double anchored patterns are used. that relate one known term to another unknown term of the same class of concepts. To start this search at least one term and one class need to be known. One example of such a pattern would be “c such as s and X”. Using such patterns new terms can be collected iteratively by applying the pattern to the terms known so far.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second phase, once many terms are known, new names of classes can be searched. For this purpose, hypernym patterns, like “</a:t>
            </a:r>
            <a:r>
              <a:rPr lang="en-US" dirty="0"/>
              <a:t>X such as </a:t>
            </a:r>
            <a:r>
              <a:rPr lang="en-US" b="1" dirty="0"/>
              <a:t>t</a:t>
            </a:r>
            <a:r>
              <a:rPr lang="en-US" b="1" baseline="-25000" dirty="0"/>
              <a:t>1</a:t>
            </a:r>
            <a:r>
              <a:rPr lang="en-US" dirty="0"/>
              <a:t> and </a:t>
            </a:r>
            <a:r>
              <a:rPr lang="en-US" b="1" dirty="0"/>
              <a:t>t</a:t>
            </a:r>
            <a:r>
              <a:rPr lang="en-US" b="1" baseline="-25000" dirty="0"/>
              <a:t>2</a:t>
            </a:r>
            <a:r>
              <a:rPr lang="en-US" b="0" baseline="0" dirty="0"/>
              <a:t>” can be used.</a:t>
            </a:r>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algorithm for finding new terms. While performing the search the algorithm keeps track with w(t) of the number of times a term t has been leading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 The example illustrates that the method works surprisingly well.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hypernym pattern with term pairs that have been found in the first step. Only terms that have been producing additional terms in the first phase are considered, using the condition w(t)&gt;0, to avoid the addition of noisy concept names. The algorithm keeps track of how often a specific pair has produced a concept name.</a:t>
            </a:r>
          </a:p>
          <a:p>
            <a:endParaRPr lang="en-US" baseline="0" dirty="0"/>
          </a:p>
          <a:p>
            <a:r>
              <a:rPr lang="en-US" baseline="0" dirty="0"/>
              <a:t>Once the search for concept names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higher-level concepts related to the basic concepts “lion” and “tiger” can be found. Note that this step can easily produce noisy terms, therefore filtering is important.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steps, we obtain basic data consisting of  basic concepts T and higher-level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Arial" charset="0"/>
                <a:ea typeface="+mn-ea"/>
                <a:cs typeface="+mn-cs"/>
              </a:rPr>
              <a:t>In the steps performed</a:t>
            </a:r>
            <a:r>
              <a:rPr lang="en-US" sz="1400" kern="1200" baseline="0" dirty="0">
                <a:solidFill>
                  <a:schemeClr val="tx1"/>
                </a:solidFill>
                <a:effectLst/>
                <a:latin typeface="Arial" charset="0"/>
                <a:ea typeface="+mn-ea"/>
                <a:cs typeface="+mn-cs"/>
              </a:rPr>
              <a:t> so far, many possible relationships among higher-level concepts and basic concepts, and among different higher-level concepts may not have been discovered. For finding those again queries are posed to a search engine. For each pair of terms designating a concept, using a query the algorithm tests whether they are in a hypernym relationship. For this purpose, standard Hearst patterns for the ISA relationship are used, such as </a:t>
            </a:r>
            <a:r>
              <a:rPr lang="en-US" sz="1400" kern="1200" dirty="0">
                <a:solidFill>
                  <a:schemeClr val="tx1"/>
                </a:solidFill>
                <a:effectLst/>
                <a:latin typeface="Arial" charset="0"/>
                <a:ea typeface="+mn-ea"/>
                <a:cs typeface="+mn-cs"/>
              </a:rPr>
              <a:t>“X such as</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Y”, “X are Y that”, “X including Y”, “X like Y”,</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“such X as Y”.</a:t>
            </a:r>
          </a:p>
          <a:p>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 is</a:t>
            </a:r>
            <a:r>
              <a:rPr lang="en-US" baseline="0" dirty="0"/>
              <a:t> to test a direction of a relationship.</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obtain a graph that contains many redundant paths. Many of the paths correspond to the transitive closure of other relationships. </a:t>
            </a:r>
            <a:r>
              <a:rPr lang="en-US" baseline="0" dirty="0" err="1"/>
              <a:t>Hor</a:t>
            </a:r>
            <a:r>
              <a:rPr lang="en-US" baseline="0" dirty="0"/>
              <a:t> example, the algorithm would have found that animal ISA chordate, and chordate is a vertebrate, but also that animal is a vertebrate. In a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removing the redundant relationships, both root and basic concepts are identified and all paths that connect pairs of them. By choosing for each of those pairs the longest paths, and dismissing the others, all relationships that are part of the transitive closure are removed. Note that multiple longest paths may exist, since the taxonomy can have a lattice structure.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using key</a:t>
            </a:r>
            <a:r>
              <a:rPr lang="en-US" baseline="0" dirty="0"/>
              <a:t> phrase extraction for scientific documents in physics. Many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8997258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193530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steppingstone to extract more complex knowledge, in particular statements relating different entities,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a:t>
            </a:r>
            <a:r>
              <a:rPr lang="en-US" baseline="0" dirty="0"/>
              <a:t>many commercial applications, e.g., for marketing or studying public perception, by linking volume of communication, sentiment and popularity to specific entities, such as products, companies or organizations. Thus, there exist </a:t>
            </a:r>
            <a:r>
              <a:rPr lang="en-US" baseline="0" dirty="0" err="1"/>
              <a:t>manycommercial</a:t>
            </a:r>
            <a:r>
              <a:rPr lang="en-US" baseline="0" dirty="0"/>
              <a:t>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138512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kgtutorial.github.io/"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3.2 Information Extraction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Sequence of words (known):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 = (</m:t>
                    </m:r>
                    <m:r>
                      <a:rPr lang="en-US" i="1" dirty="0" smtClean="0">
                        <a:latin typeface="Cambria Math" panose="02040503050406030204" pitchFamily="18" charset="0"/>
                      </a:rPr>
                      <m:t>𝑤</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𝑤</m:t>
                    </m:r>
                    <m:r>
                      <a:rPr lang="en-US" i="1" baseline="-25000" dirty="0" err="1">
                        <a:latin typeface="Cambria Math" panose="02040503050406030204" pitchFamily="18" charset="0"/>
                      </a:rPr>
                      <m:t>𝑛</m:t>
                    </m:r>
                    <m:r>
                      <a:rPr lang="en-US" i="1" dirty="0">
                        <a:latin typeface="Cambria Math" panose="02040503050406030204" pitchFamily="18" charset="0"/>
                      </a:rPr>
                      <m:t>)</m:t>
                    </m:r>
                  </m:oMath>
                </a14:m>
                <a:endParaRPr lang="en-US" dirty="0"/>
              </a:p>
              <a:p>
                <a:r>
                  <a:rPr lang="en-US" dirty="0"/>
                  <a:t>Sequence of labels (unknown):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m:t>
                    </m:r>
                  </m:oMath>
                </a14:m>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b="-413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Maximum Likelihood Estimation </a:t>
            </a:r>
          </a:p>
          <a:p>
            <a:r>
              <a:rPr lang="en-US" sz="2800" dirty="0">
                <a:latin typeface="Calibri" panose="020F0502020204030204" pitchFamily="34" charset="0"/>
                <a:cs typeface="Calibri" panose="020F0502020204030204" pitchFamily="34" charset="0"/>
              </a:rPr>
              <a:t>P</a:t>
            </a:r>
            <a:r>
              <a:rPr lang="en-US" sz="2800" baseline="-25000" dirty="0">
                <a:latin typeface="Calibri" panose="020F0502020204030204" pitchFamily="34" charset="0"/>
                <a:cs typeface="Calibri" panose="020F0502020204030204" pitchFamily="34" charset="0"/>
              </a:rPr>
              <a:t>E</a:t>
            </a:r>
            <a:r>
              <a:rPr lang="en-US" sz="2800" dirty="0">
                <a:latin typeface="Calibri" panose="020F0502020204030204" pitchFamily="34" charset="0"/>
                <a:cs typeface="Calibri" panose="020F0502020204030204" pitchFamily="34" charset="0"/>
              </a:rPr>
              <a:t>(I | O) = 2 / 4 , P</a:t>
            </a:r>
            <a:r>
              <a:rPr lang="en-US" sz="2800" baseline="-25000"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 (in | O) = 2 / 5</a:t>
            </a:r>
          </a:p>
        </p:txBody>
      </p:sp>
    </p:spTree>
    <p:extLst>
      <p:ext uri="{BB962C8B-B14F-4D97-AF65-F5344CB8AC3E}">
        <p14:creationId xmlns:p14="http://schemas.microsoft.com/office/powerpoint/2010/main" val="98104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sz="3200" dirty="0"/>
                  <a:t>To learn the conditional probabilities from a document collection using Maximum Likelihood Estimation requires only counting</a:t>
                </a:r>
              </a:p>
              <a:p>
                <a:pPr algn="ctr"/>
                <a:r>
                  <a:rPr lang="en-US" sz="3200" dirty="0"/>
                  <a:t>e.g.,  </a:t>
                </a:r>
                <a14:m>
                  <m:oMath xmlns:m="http://schemas.openxmlformats.org/officeDocument/2006/math">
                    <m:r>
                      <a:rPr lang="en-US" sz="3200" i="1" dirty="0" smtClean="0">
                        <a:latin typeface="Cambria Math" panose="02040503050406030204" pitchFamily="18" charset="0"/>
                      </a:rPr>
                      <m:t>𝑃</m:t>
                    </m:r>
                    <m:r>
                      <a:rPr lang="en-US" sz="3200" i="1" baseline="-25000" dirty="0">
                        <a:latin typeface="Cambria Math" panose="02040503050406030204" pitchFamily="18" charset="0"/>
                      </a:rPr>
                      <m:t>𝐸</m:t>
                    </m:r>
                    <m:r>
                      <a:rPr lang="en-US" sz="3200" i="1" dirty="0">
                        <a:latin typeface="Cambria Math" panose="02040503050406030204" pitchFamily="18" charset="0"/>
                      </a:rPr>
                      <m:t>(</m:t>
                    </m:r>
                    <m:r>
                      <a:rPr lang="en-US" sz="3200" i="1" dirty="0">
                        <a:latin typeface="Cambria Math" panose="02040503050406030204" pitchFamily="18" charset="0"/>
                      </a:rPr>
                      <m:t>𝐼</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2/4 , </m:t>
                    </m:r>
                    <m:r>
                      <a:rPr lang="en-US" sz="3200" i="1" dirty="0">
                        <a:latin typeface="Cambria Math" panose="02040503050406030204" pitchFamily="18" charset="0"/>
                      </a:rPr>
                      <m:t>𝑃𝑊</m:t>
                    </m:r>
                    <m:r>
                      <a:rPr lang="en-US" sz="3200" i="1" dirty="0">
                        <a:latin typeface="Cambria Math" panose="02040503050406030204" pitchFamily="18" charset="0"/>
                      </a:rPr>
                      <m:t> (</m:t>
                    </m:r>
                    <m:r>
                      <a:rPr lang="en-US" sz="3200" i="1" dirty="0">
                        <a:latin typeface="Cambria Math" panose="02040503050406030204" pitchFamily="18" charset="0"/>
                      </a:rPr>
                      <m:t>𝑖𝑛</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2/5</m:t>
                    </m:r>
                  </m:oMath>
                </a14:m>
                <a:endParaRPr lang="en-US" sz="3200" dirty="0"/>
              </a:p>
              <a:p>
                <a:r>
                  <a:rPr lang="en-US" sz="3200" b="1" dirty="0"/>
                  <a:t>Smoothing</a:t>
                </a:r>
                <a:r>
                  <a:rPr lang="en-US" sz="3200" dirty="0"/>
                  <a:t>: Unseen words might only accidentally miss in the training data of length </a:t>
                </a:r>
                <a14:m>
                  <m:oMath xmlns:m="http://schemas.openxmlformats.org/officeDocument/2006/math">
                    <m:r>
                      <a:rPr lang="fr-CH" sz="3200" i="1">
                        <a:latin typeface="Cambria Math" charset="0"/>
                        <a:ea typeface="Cambria Math" charset="0"/>
                        <a:cs typeface="Cambria Math" charset="0"/>
                      </a:rPr>
                      <m:t>𝑛</m:t>
                    </m:r>
                    <m:r>
                      <a:rPr lang="fr-CH" sz="3200" i="1">
                        <a:latin typeface="Cambria Math" charset="0"/>
                        <a:ea typeface="Cambria Math" charset="0"/>
                        <a:cs typeface="Cambria Math" charset="0"/>
                      </a:rPr>
                      <m:t> </m:t>
                    </m:r>
                  </m:oMath>
                </a14:m>
                <a:r>
                  <a:rPr lang="en-US" sz="3200" dirty="0"/>
                  <a:t>:</a:t>
                </a:r>
              </a:p>
              <a:p>
                <a:pPr algn="ct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𝑊𝑆</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m:t>
                    </m:r>
                    <m:r>
                      <m:rPr>
                        <m:sty m:val="p"/>
                      </m:rPr>
                      <a:rPr lang="el-GR" sz="3200" i="1">
                        <a:latin typeface="Cambria Math" charset="0"/>
                        <a:ea typeface="Cambria Math" charset="0"/>
                        <a:cs typeface="Cambria Math" charset="0"/>
                      </a:rPr>
                      <m:t>λ</m:t>
                    </m:r>
                  </m:oMath>
                </a14:m>
                <a:r>
                  <a:rPr lang="en-US" sz="3200" dirty="0"/>
                  <a:t> </a:t>
                </a: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+(1−</m:t>
                    </m:r>
                    <m:r>
                      <m:rPr>
                        <m:sty m:val="p"/>
                      </m:rPr>
                      <a:rPr lang="el-GR" sz="3200" i="1">
                        <a:latin typeface="Cambria Math" charset="0"/>
                        <a:ea typeface="Cambria Math" charset="0"/>
                        <a:cs typeface="Cambria Math" charset="0"/>
                      </a:rPr>
                      <m:t>λ</m:t>
                    </m:r>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r>
                          <a:rPr lang="fr-CH" sz="3200" i="1">
                            <a:latin typeface="Cambria Math" charset="0"/>
                            <a:ea typeface="Cambria Math" charset="0"/>
                            <a:cs typeface="Cambria Math" charset="0"/>
                          </a:rPr>
                          <m:t>𝑛</m:t>
                        </m:r>
                      </m:den>
                    </m:f>
                  </m:oMath>
                </a14:m>
                <a:endParaRPr lang="en-US" sz="3200" dirty="0"/>
              </a:p>
              <a:p>
                <a:r>
                  <a:rPr lang="en-US" sz="3200" dirty="0"/>
                  <a:t>For labels no smoothing is needed, as all labels occur in the training data</a:t>
                </a:r>
                <a:br>
                  <a:rPr lang="en-US" sz="3200" dirty="0"/>
                </a:br>
                <a:endParaRPr lang="en-US" sz="3200" dirty="0"/>
              </a:p>
              <a:p>
                <a:endParaRPr lang="en-US" sz="3200" dirty="0"/>
              </a:p>
              <a:p>
                <a:endParaRPr lang="en-US" sz="3200" dirty="0"/>
              </a:p>
            </p:txBody>
          </p:sp>
        </mc:Choice>
        <mc:Fallback>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176" t="-108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likely values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dirty="0"/>
              </a:p>
              <a:p>
                <a:r>
                  <a:rPr lang="en-US" dirty="0"/>
                  <a:t>Brute force search: compute for all possible sequences </a:t>
                </a:r>
                <a:br>
                  <a:rPr lang="en-US" dirty="0"/>
                </a:b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 </m:t>
                    </m:r>
                  </m:oMath>
                </a14:m>
                <a:r>
                  <a:rPr lang="en-US" dirty="0"/>
                  <a:t>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dirty="0"/>
                  <a:t>  </a:t>
                </a:r>
              </a:p>
            </p:txBody>
          </p:sp>
        </mc:Choice>
        <mc:Fallback>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them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dirty="0">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dirty="0"/>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dirty="0"/>
                  <a:t> </a:t>
                </a:r>
              </a:p>
              <a:p>
                <a:endParaRPr lang="en-US" dirty="0"/>
              </a:p>
              <a:p>
                <a:r>
                  <a:rPr lang="en-US" dirty="0"/>
                  <a:t>Then </a:t>
                </a:r>
                <a:endParaRPr lang="fr-CH"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dirty="0"/>
              </a:p>
              <a:p>
                <a:endParaRPr lang="en-US" dirty="0"/>
              </a:p>
              <a:p>
                <a:r>
                  <a:rPr lang="en-US" dirty="0"/>
                  <a:t>This is a dynamic programming algorithm </a:t>
                </a:r>
                <a:br>
                  <a:rPr lang="en-US" dirty="0"/>
                </a:br>
                <a:r>
                  <a:rPr lang="en-US" dirty="0"/>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3.2.3 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Arial" panose="020B0604020202020204" pitchFamily="34" charset="0"/>
              <a:buChar char="•"/>
            </a:pPr>
            <a:r>
              <a:rPr lang="en-US" dirty="0"/>
              <a:t>Hand-written patterns</a:t>
            </a:r>
          </a:p>
          <a:p>
            <a:pPr marL="723856" indent="-723856">
              <a:buFont typeface="Arial" panose="020B0604020202020204" pitchFamily="34" charset="0"/>
              <a:buChar char="•"/>
            </a:pPr>
            <a:r>
              <a:rPr lang="en-US" dirty="0"/>
              <a:t>Supervised machine learning</a:t>
            </a:r>
          </a:p>
          <a:p>
            <a:pPr marL="723856" indent="-723856">
              <a:buFont typeface="Arial" panose="020B0604020202020204" pitchFamily="34" charset="0"/>
              <a:buChar char="•"/>
            </a:pPr>
            <a:r>
              <a:rPr lang="en-US" dirty="0"/>
              <a:t>Bootstrapping</a:t>
            </a:r>
          </a:p>
          <a:p>
            <a:pPr marL="723856" indent="-723856">
              <a:buFont typeface="Arial" panose="020B0604020202020204" pitchFamily="34" charset="0"/>
              <a:buChar char="•"/>
            </a:pPr>
            <a:r>
              <a:rPr lang="en-US" dirty="0"/>
              <a:t>Distant supervision</a:t>
            </a:r>
          </a:p>
          <a:p>
            <a:pPr marL="723856" indent="-723856">
              <a:buFont typeface="Arial" panose="020B0604020202020204" pitchFamily="34" charset="0"/>
              <a:buChar char="•"/>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3.2.3.1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webdatacommons.org</a:t>
            </a:r>
            <a:r>
              <a:rPr lang="en-US" sz="2000" dirty="0"/>
              <a:t>/</a:t>
            </a:r>
            <a:r>
              <a:rPr lang="en-US" sz="2000" dirty="0" err="1"/>
              <a:t>isadb</a:t>
            </a:r>
            <a:r>
              <a:rPr lang="en-US" sz="2000" dirty="0"/>
              <a: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dirty="0"/>
              <a:t>Information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2472828" y="1402159"/>
            <a:ext cx="6647846"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 graphs</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3.2.3.2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Manually 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Information Extraction</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3.2.3.3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3.2.1 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BA01-8723-545D-7C06-5D2CAC89C31A}"/>
              </a:ext>
            </a:extLst>
          </p:cNvPr>
          <p:cNvSpPr>
            <a:spLocks noGrp="1"/>
          </p:cNvSpPr>
          <p:nvPr>
            <p:ph type="title"/>
          </p:nvPr>
        </p:nvSpPr>
        <p:spPr/>
        <p:txBody>
          <a:bodyPr/>
          <a:lstStyle/>
          <a:p>
            <a:r>
              <a:rPr lang="en-CH" dirty="0"/>
              <a:t>Confidence in Statements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F6D24D-2975-9177-C1D1-7056EDCA5A05}"/>
                  </a:ext>
                </a:extLst>
              </p:cNvPr>
              <p:cNvSpPr>
                <a:spLocks noGrp="1"/>
              </p:cNvSpPr>
              <p:nvPr>
                <p:ph idx="1"/>
              </p:nvPr>
            </p:nvSpPr>
            <p:spPr/>
            <p:txBody>
              <a:bodyPr/>
              <a:lstStyle/>
              <a:p>
                <a:r>
                  <a:rPr lang="en-CH" dirty="0"/>
                  <a:t>A statement </a:t>
                </a:r>
                <a14:m>
                  <m:oMath xmlns:m="http://schemas.openxmlformats.org/officeDocument/2006/math">
                    <m:r>
                      <a:rPr lang="en-CH" i="1" dirty="0" smtClean="0">
                        <a:latin typeface="Cambria Math" panose="02040503050406030204" pitchFamily="18" charset="0"/>
                      </a:rPr>
                      <m:t>𝑠</m:t>
                    </m:r>
                  </m:oMath>
                </a14:m>
                <a:r>
                  <a:rPr lang="en-CH" dirty="0"/>
                  <a:t> may match a set of patterns </a:t>
                </a:r>
                <a14:m>
                  <m:oMath xmlns:m="http://schemas.openxmlformats.org/officeDocument/2006/math">
                    <m:r>
                      <a:rPr lang="en-CH" i="1" dirty="0" smtClean="0">
                        <a:latin typeface="Cambria Math" panose="02040503050406030204" pitchFamily="18" charset="0"/>
                      </a:rPr>
                      <m:t>𝑃</m:t>
                    </m:r>
                  </m:oMath>
                </a14:m>
                <a:endParaRPr lang="en-CH" dirty="0"/>
              </a:p>
              <a:p>
                <a:pPr marL="457200" indent="-457200">
                  <a:buFont typeface="Arial" panose="020B0604020202020204" pitchFamily="34" charset="0"/>
                  <a:buChar char="•"/>
                </a:pPr>
                <a:r>
                  <a:rPr lang="en-GB" dirty="0"/>
                  <a:t>E</a:t>
                </a:r>
                <a:r>
                  <a:rPr lang="en-CH" dirty="0"/>
                  <a:t>ach pattern w</a:t>
                </a:r>
                <a:r>
                  <a:rPr lang="en-GB" dirty="0"/>
                  <a:t>it</a:t>
                </a:r>
                <a:r>
                  <a:rPr lang="en-CH" dirty="0"/>
                  <a:t>h a given confidence</a:t>
                </a:r>
              </a:p>
              <a:p>
                <a:r>
                  <a:rPr lang="en-CH" dirty="0"/>
                  <a:t>Assuming confidence is a probability</a:t>
                </a:r>
              </a:p>
              <a:p>
                <a:endParaRPr lang="en-CH" dirty="0"/>
              </a:p>
              <a:p>
                <a:r>
                  <a:rPr lang="en-CH" dirty="0"/>
                  <a:t>Probability that the statement </a:t>
                </a:r>
                <a14:m>
                  <m:oMath xmlns:m="http://schemas.openxmlformats.org/officeDocument/2006/math">
                    <m:r>
                      <a:rPr lang="en-CH" i="1" dirty="0" smtClean="0">
                        <a:latin typeface="Cambria Math" panose="02040503050406030204" pitchFamily="18" charset="0"/>
                      </a:rPr>
                      <m:t>𝑠</m:t>
                    </m:r>
                  </m:oMath>
                </a14:m>
                <a:r>
                  <a:rPr lang="en-CH" dirty="0"/>
                  <a:t> is correct</a:t>
                </a:r>
              </a:p>
              <a:p>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𝑠</m:t>
                          </m:r>
                        </m:e>
                      </m:d>
                      <m:r>
                        <a:rPr lang="fr-CH" b="0" i="1" smtClean="0">
                          <a:latin typeface="Cambria Math" panose="02040503050406030204" pitchFamily="18" charset="0"/>
                        </a:rPr>
                        <m:t>=1−</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𝑝</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𝑃</m:t>
                          </m:r>
                        </m:sub>
                        <m:sup/>
                        <m:e>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e>
                      </m:nary>
                    </m:oMath>
                  </m:oMathPara>
                </a14:m>
                <a:endParaRPr lang="en-CH" dirty="0"/>
              </a:p>
              <a:p>
                <a:r>
                  <a:rPr lang="en-CH" dirty="0"/>
                  <a:t>Only statements with sufficient confidence are used to infer new patterns</a:t>
                </a:r>
              </a:p>
            </p:txBody>
          </p:sp>
        </mc:Choice>
        <mc:Fallback>
          <p:sp>
            <p:nvSpPr>
              <p:cNvPr id="3" name="Content Placeholder 2">
                <a:extLst>
                  <a:ext uri="{FF2B5EF4-FFF2-40B4-BE49-F238E27FC236}">
                    <a16:creationId xmlns:a16="http://schemas.microsoft.com/office/drawing/2014/main" id="{B8F6D24D-2975-9177-C1D1-7056EDCA5A05}"/>
                  </a:ext>
                </a:extLst>
              </p:cNvPr>
              <p:cNvSpPr>
                <a:spLocks noGrp="1" noRot="1" noChangeAspect="1" noMove="1" noResize="1" noEditPoints="1" noAdjustHandles="1" noChangeArrowheads="1" noChangeShapeType="1" noTextEdit="1"/>
              </p:cNvSpPr>
              <p:nvPr>
                <p:ph idx="1"/>
              </p:nvPr>
            </p:nvSpPr>
            <p:spPr>
              <a:blipFill>
                <a:blip r:embed="rId3"/>
                <a:stretch>
                  <a:fillRect l="-1412" t="-1307" b="-2331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CF3712C-197A-CE3A-F48A-389FD67CB8B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44717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3.2.3.4 Distant Supervision</a:t>
            </a:r>
          </a:p>
        </p:txBody>
      </p:sp>
      <p:sp>
        <p:nvSpPr>
          <p:cNvPr id="3" name="Content Placeholder 2"/>
          <p:cNvSpPr>
            <a:spLocks noGrp="1"/>
          </p:cNvSpPr>
          <p:nvPr>
            <p:ph idx="1"/>
          </p:nvPr>
        </p:nvSpPr>
        <p:spPr/>
        <p:txBody>
          <a:bodyPr/>
          <a:lstStyle/>
          <a:p>
            <a:r>
              <a:rPr lang="en-US" dirty="0"/>
              <a:t>No Training Data? </a:t>
            </a:r>
            <a:r>
              <a:rPr lang="en-US" b="1" dirty="0"/>
              <a:t>Idea</a:t>
            </a:r>
            <a:r>
              <a:rPr lang="en-US" dirty="0"/>
              <a:t>: use existing knowledge bases to collect training data for building a classifier</a:t>
            </a:r>
          </a:p>
          <a:p>
            <a:pPr lvl="1"/>
            <a:r>
              <a:rPr lang="en-US" dirty="0"/>
              <a:t>Combines advantages of bootstrapping with supervised learning</a:t>
            </a:r>
          </a:p>
          <a:p>
            <a:endParaRPr lang="en-US" dirty="0"/>
          </a:p>
          <a:p>
            <a:r>
              <a:rPr lang="en-US" sz="3200" dirty="0"/>
              <a:t>Example: learning PLACE-OF-BIRTH</a:t>
            </a:r>
          </a:p>
          <a:p>
            <a:endParaRPr lang="en-US" sz="3200" dirty="0"/>
          </a:p>
          <a:p>
            <a:r>
              <a:rPr lang="en-US" sz="3200" dirty="0" err="1"/>
              <a:t>WikiData</a:t>
            </a:r>
            <a:r>
              <a:rPr lang="en-US" sz="3200" dirty="0"/>
              <a:t> has 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719" y="4317576"/>
            <a:ext cx="5007273" cy="3128869"/>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646408750"/>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dirty="0">
                          <a:latin typeface="Calibri" panose="020F0502020204030204" pitchFamily="34" charset="0"/>
                          <a:cs typeface="Calibri" panose="020F0502020204030204" pitchFamily="34" charset="0"/>
                        </a:rPr>
                        <a:t>Text Features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dirty="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©2022,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e1, e2)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(e1, e2,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e1, e2,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a:xfrm>
            <a:off x="233048" y="1549485"/>
            <a:ext cx="11539231" cy="5809192"/>
          </a:xfrm>
        </p:spPr>
        <p:txBody>
          <a:bodyPr/>
          <a:lstStyle/>
          <a:p>
            <a:r>
              <a:rPr lang="en-US" sz="3600" dirty="0"/>
              <a:t>Example sentences</a:t>
            </a:r>
          </a:p>
          <a:p>
            <a:pPr lvl="1"/>
            <a:r>
              <a:rPr lang="en-US" sz="2400" b="1" dirty="0"/>
              <a:t>Mumbai</a:t>
            </a:r>
            <a:r>
              <a:rPr lang="en-US" sz="2400" dirty="0"/>
              <a:t> hotels, </a:t>
            </a:r>
            <a:r>
              <a:rPr lang="en-US" sz="2400" b="1" dirty="0"/>
              <a:t>India</a:t>
            </a:r>
          </a:p>
          <a:p>
            <a:pPr lvl="1"/>
            <a:r>
              <a:rPr lang="en-US" sz="2400" b="1" dirty="0"/>
              <a:t>Geneva </a:t>
            </a:r>
            <a:r>
              <a:rPr lang="en-US" sz="2400" dirty="0"/>
              <a:t>hotels</a:t>
            </a:r>
            <a:r>
              <a:rPr lang="en-US" sz="2400" b="1" dirty="0"/>
              <a:t>, Lausanne </a:t>
            </a:r>
            <a:r>
              <a:rPr lang="en-US" sz="2400" dirty="0"/>
              <a:t>hotels</a:t>
            </a:r>
          </a:p>
          <a:p>
            <a:r>
              <a:rPr lang="en-US" sz="3200" dirty="0"/>
              <a:t>Individual features</a:t>
            </a:r>
          </a:p>
          <a:p>
            <a:r>
              <a:rPr lang="en-US" sz="2400" dirty="0"/>
              <a:t>F1: M1=LOC, F2: M2=LOC, F3: between={hotels} , F4: after={}</a:t>
            </a:r>
            <a:br>
              <a:rPr lang="en-US" sz="2400" dirty="0"/>
            </a:br>
            <a:r>
              <a:rPr lang="en-US" sz="2400" dirty="0"/>
              <a:t>F1: M1=LOC, F2: M2=LOC, F3: between={hotels} , F4: after={Switzerland}</a:t>
            </a:r>
          </a:p>
          <a:p>
            <a:endParaRPr lang="en-US" sz="3200" dirty="0"/>
          </a:p>
          <a:p>
            <a:r>
              <a:rPr lang="en-US" sz="3200" dirty="0"/>
              <a:t>Complex Features</a:t>
            </a:r>
          </a:p>
          <a:p>
            <a:r>
              <a:rPr lang="en-US" sz="2400" dirty="0"/>
              <a:t>CF1: M1=ORG and M2=LOC and between={hotels} and after={}</a:t>
            </a:r>
            <a:br>
              <a:rPr lang="en-US" sz="2400" dirty="0"/>
            </a:br>
            <a:r>
              <a:rPr lang="en-US" sz="2400" dirty="0"/>
              <a:t>CF2: M1=ORG and M2=LOC and between={is, located, in} and after={hotels}</a:t>
            </a:r>
          </a:p>
          <a:p>
            <a:r>
              <a:rPr lang="en-US" sz="3200" dirty="0"/>
              <a:t>the two sentences have two different, unrelated complex features</a:t>
            </a:r>
          </a:p>
          <a:p>
            <a:endParaRPr lang="en-US" sz="1800" dirty="0"/>
          </a:p>
          <a:p>
            <a:endParaRPr lang="en-US" sz="2400" dirty="0"/>
          </a:p>
          <a:p>
            <a:endParaRPr lang="en-US" sz="18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4597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dirty="0"/>
              <a:t>3.2.3.5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dirty="0"/>
              <a:t>Using the same data as for distant supervision</a:t>
            </a:r>
          </a:p>
          <a:p>
            <a:pPr marL="457200" indent="-457200">
              <a:buFont typeface="Arial" panose="020B0604020202020204" pitchFamily="34" charset="0"/>
              <a:buChar char="•"/>
            </a:pPr>
            <a:r>
              <a:rPr lang="en-US" sz="3200" dirty="0"/>
              <a:t>Entity pairs from text, linked to relations from knowledge bases</a:t>
            </a:r>
          </a:p>
          <a:p>
            <a:r>
              <a:rPr lang="en-US" sz="3200" dirty="0"/>
              <a:t>Instead of learning a classifier, create low-dimensional representations for entity pairs and relations</a:t>
            </a:r>
          </a:p>
          <a:p>
            <a:endParaRPr lang="en-US" sz="3200" dirty="0"/>
          </a:p>
          <a:p>
            <a:r>
              <a:rPr lang="en-US" sz="3200" dirty="0"/>
              <a:t>Use those representations to </a:t>
            </a:r>
          </a:p>
          <a:p>
            <a:pPr marL="457200" indent="-457200">
              <a:buFont typeface="Arial" panose="020B0604020202020204" pitchFamily="34" charset="0"/>
              <a:buChar char="•"/>
            </a:pPr>
            <a:r>
              <a:rPr lang="en-US" sz="3200" dirty="0"/>
              <a:t>Link text patterns to relation types and identify similar text patterns</a:t>
            </a:r>
          </a:p>
          <a:p>
            <a:pPr marL="457200" indent="-457200">
              <a:buFont typeface="Arial" panose="020B0604020202020204" pitchFamily="34" charset="0"/>
              <a:buChar char="•"/>
            </a:pPr>
            <a:r>
              <a:rPr lang="en-US" sz="3200" dirty="0"/>
              <a:t>Extract relations from text</a:t>
            </a:r>
          </a:p>
          <a:p>
            <a:endParaRPr lang="en-US" sz="3200" dirty="0"/>
          </a:p>
          <a:p>
            <a:endParaRPr lang="en-US" sz="3200" dirty="0"/>
          </a:p>
          <a:p>
            <a:endParaRPr lang="en-US" sz="3200" dirty="0"/>
          </a:p>
          <a:p>
            <a:endParaRPr lang="en-US" sz="3200" dirty="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a:xfrm>
            <a:off x="233048" y="1549485"/>
            <a:ext cx="11467223" cy="5809192"/>
          </a:xfrm>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Wordnet</a:t>
            </a:r>
          </a:p>
          <a:p>
            <a:pPr lvl="1"/>
            <a:r>
              <a:rPr lang="en-US" sz="2800" dirty="0"/>
              <a:t>Use of transformer models</a:t>
            </a:r>
          </a:p>
          <a:p>
            <a:endParaRPr lang="en-US"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dirty="0"/>
              <a:t>Bayesian Personalized Ranking (BPR)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than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F8E5-C343-C0E0-58FD-0AD648B7C474}"/>
              </a:ext>
            </a:extLst>
          </p:cNvPr>
          <p:cNvSpPr>
            <a:spLocks noGrp="1"/>
          </p:cNvSpPr>
          <p:nvPr>
            <p:ph type="title"/>
          </p:nvPr>
        </p:nvSpPr>
        <p:spPr/>
        <p:txBody>
          <a:bodyPr/>
          <a:lstStyle/>
          <a:p>
            <a:r>
              <a:rPr lang="en-CH"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F4F48D-0CBA-FBF0-B396-99E613EFF80B}"/>
                  </a:ext>
                </a:extLst>
              </p:cNvPr>
              <p:cNvSpPr>
                <a:spLocks noGrp="1"/>
              </p:cNvSpPr>
              <p:nvPr>
                <p:ph idx="1"/>
              </p:nvPr>
            </p:nvSpPr>
            <p:spPr>
              <a:xfrm>
                <a:off x="233048" y="1549485"/>
                <a:ext cx="11251199" cy="5809192"/>
              </a:xfrm>
            </p:spPr>
            <p:txBody>
              <a:bodyPr/>
              <a:lstStyle/>
              <a:p>
                <a:r>
                  <a:rPr lang="en-CH" dirty="0"/>
                  <a:t>When searching for an entity </a:t>
                </a:r>
                <a14:m>
                  <m:oMath xmlns:m="http://schemas.openxmlformats.org/officeDocument/2006/math">
                    <m:r>
                      <a:rPr lang="en-CH" i="1" dirty="0" smtClean="0">
                        <a:latin typeface="Cambria Math" panose="02040503050406030204" pitchFamily="18" charset="0"/>
                      </a:rPr>
                      <m:t>𝑒</m:t>
                    </m:r>
                    <m:r>
                      <a:rPr lang="en-CH" i="1" baseline="-25000" dirty="0" smtClean="0">
                        <a:latin typeface="Cambria Math" panose="02040503050406030204" pitchFamily="18" charset="0"/>
                      </a:rPr>
                      <m:t>𝑛𝑒𝑤</m:t>
                    </m:r>
                  </m:oMath>
                </a14:m>
                <a:r>
                  <a:rPr lang="en-CH" dirty="0"/>
                  <a:t> that has a given relationship </a:t>
                </a:r>
                <a14:m>
                  <m:oMath xmlns:m="http://schemas.openxmlformats.org/officeDocument/2006/math">
                    <m:r>
                      <a:rPr lang="en-CH" i="1" dirty="0" smtClean="0">
                        <a:latin typeface="Cambria Math" panose="02040503050406030204" pitchFamily="18" charset="0"/>
                      </a:rPr>
                      <m:t>𝑟</m:t>
                    </m:r>
                  </m:oMath>
                </a14:m>
                <a:r>
                  <a:rPr lang="en-CH" dirty="0"/>
                  <a:t> with a given entity </a:t>
                </a:r>
                <a14:m>
                  <m:oMath xmlns:m="http://schemas.openxmlformats.org/officeDocument/2006/math">
                    <m:r>
                      <a:rPr lang="en-CH" i="1" dirty="0" smtClean="0">
                        <a:latin typeface="Cambria Math" panose="02040503050406030204" pitchFamily="18" charset="0"/>
                      </a:rPr>
                      <m:t>𝑒</m:t>
                    </m:r>
                  </m:oMath>
                </a14:m>
                <a:endParaRPr lang="en-CH"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a:t>
                </a:r>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for </a:t>
                </a:r>
                <a14:m>
                  <m:oMath xmlns:m="http://schemas.openxmlformats.org/officeDocument/2006/math">
                    <m:r>
                      <a:rPr lang="en-CH" sz="3200" i="1" dirty="0">
                        <a:latin typeface="Cambria Math" panose="02040503050406030204" pitchFamily="18" charset="0"/>
                      </a:rPr>
                      <m:t>𝑒</m:t>
                    </m:r>
                    <m:r>
                      <a:rPr lang="fr-CH" sz="3200" i="1" baseline="-25000" dirty="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457200" indent="-457200">
                  <a:buFontTx/>
                  <a:buChar char="-"/>
                </a:pPr>
                <a:endParaRPr lang="en-CH" dirty="0"/>
              </a:p>
              <a:p>
                <a:pPr marL="457200" indent="-457200">
                  <a:buFontTx/>
                  <a:buChar char="-"/>
                </a:pPr>
                <a:endParaRPr lang="en-CH" dirty="0"/>
              </a:p>
              <a:p>
                <a:pPr marL="457200" indent="-457200">
                  <a:buFontTx/>
                  <a:buChar char="-"/>
                </a:pPr>
                <a:endParaRPr lang="en-CH" baseline="-25000" dirty="0"/>
              </a:p>
            </p:txBody>
          </p:sp>
        </mc:Choice>
        <mc:Fallback>
          <p:sp>
            <p:nvSpPr>
              <p:cNvPr id="3" name="Content Placeholder 2">
                <a:extLst>
                  <a:ext uri="{FF2B5EF4-FFF2-40B4-BE49-F238E27FC236}">
                    <a16:creationId xmlns:a16="http://schemas.microsoft.com/office/drawing/2014/main" id="{D1F4F48D-0CBA-FBF0-B396-99E613EFF80B}"/>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353"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0D11433-6ED2-1B1E-9420-3FA417F013C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04850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Unknown types of relationships: open information extraction</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3.2.4 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a:t>
            </a:r>
            <a:r>
              <a:rPr lang="en-US" b="1" dirty="0"/>
              <a:t>isolated</a:t>
            </a:r>
            <a:r>
              <a:rPr lang="en-US" dirty="0"/>
              <a:t>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a:t>
            </a:r>
            <a:r>
              <a:rPr lang="en-US" b="1" dirty="0"/>
              <a:t>related</a:t>
            </a:r>
            <a:r>
              <a:rPr lang="en-US" dirty="0"/>
              <a:t>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a:t>
            </a:r>
            <a:r>
              <a:rPr lang="en-US" b="1" dirty="0"/>
              <a:t>c</a:t>
            </a:r>
            <a:r>
              <a:rPr lang="en-US" dirty="0"/>
              <a:t> such as </a:t>
            </a:r>
            <a:r>
              <a:rPr lang="en-US" b="1" dirty="0"/>
              <a:t>s</a:t>
            </a:r>
            <a:r>
              <a:rPr lang="en-US" dirty="0"/>
              <a:t> and X</a:t>
            </a:r>
          </a:p>
          <a:p>
            <a:pPr lvl="1"/>
            <a:r>
              <a:rPr lang="en-US" dirty="0"/>
              <a:t>Hypernym pattern, using known instances </a:t>
            </a:r>
            <a:r>
              <a:rPr lang="en-US" b="1" dirty="0"/>
              <a:t>t</a:t>
            </a:r>
            <a:r>
              <a:rPr lang="en-US" b="1" baseline="-25000" dirty="0"/>
              <a:t>1</a:t>
            </a:r>
            <a:r>
              <a:rPr lang="en-US" dirty="0"/>
              <a:t> and </a:t>
            </a:r>
            <a:r>
              <a:rPr lang="en-US" b="1" dirty="0"/>
              <a:t>t</a:t>
            </a:r>
            <a:r>
              <a:rPr lang="en-US" b="1" baseline="-25000" dirty="0"/>
              <a:t>2</a:t>
            </a:r>
            <a:r>
              <a:rPr lang="en-US" dirty="0"/>
              <a:t>, detect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a:t>
            </a:r>
            <a:r>
              <a:rPr lang="en-US" b="1" dirty="0"/>
              <a:t>t</a:t>
            </a:r>
            <a:r>
              <a:rPr lang="en-US" b="1" baseline="-25000" dirty="0"/>
              <a:t>1</a:t>
            </a:r>
            <a:r>
              <a:rPr lang="en-US" dirty="0"/>
              <a:t> and </a:t>
            </a:r>
            <a:r>
              <a:rPr lang="en-US" b="1" dirty="0"/>
              <a:t>t</a:t>
            </a:r>
            <a:r>
              <a:rPr lang="en-US" b="1" baseline="-25000" dirty="0"/>
              <a:t>2</a:t>
            </a:r>
            <a:endParaRPr lang="en-US" b="1"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Iteratively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654227" y="3240732"/>
            <a:ext cx="10369152" cy="368683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2400" kern="0" dirty="0">
                <a:solidFill>
                  <a:srgbClr val="000000"/>
                </a:solidFill>
                <a:latin typeface="Courier" pitchFamily="2" charset="0"/>
                <a:cs typeface="Calibri"/>
              </a:rPr>
              <a:t>T = {s}; w(t) = 0</a:t>
            </a:r>
          </a:p>
          <a:p>
            <a:pPr marL="565564" lvl="1" algn="l">
              <a:spcBef>
                <a:spcPct val="20000"/>
              </a:spcBef>
            </a:pPr>
            <a:r>
              <a:rPr lang="en-US" sz="2400" kern="0" dirty="0">
                <a:solidFill>
                  <a:srgbClr val="000000"/>
                </a:solidFill>
                <a:latin typeface="Courier" pitchFamily="2" charset="0"/>
                <a:cs typeface="Calibri"/>
              </a:rPr>
              <a:t>while T changes</a:t>
            </a:r>
          </a:p>
          <a:p>
            <a:pPr marL="565564" lvl="1" algn="l">
              <a:spcBef>
                <a:spcPct val="20000"/>
              </a:spcBef>
            </a:pPr>
            <a:r>
              <a:rPr lang="en-US" sz="2400" kern="0" dirty="0">
                <a:solidFill>
                  <a:srgbClr val="000000"/>
                </a:solidFill>
                <a:latin typeface="Courier" pitchFamily="2" charset="0"/>
                <a:cs typeface="Calibri"/>
              </a:rPr>
              <a:t>	for all t in T: submit P</a:t>
            </a:r>
            <a:r>
              <a:rPr lang="en-US" sz="2400" kern="0" baseline="-25000" dirty="0">
                <a:solidFill>
                  <a:srgbClr val="000000"/>
                </a:solidFill>
                <a:latin typeface="Courier" pitchFamily="2" charset="0"/>
                <a:cs typeface="Calibri"/>
              </a:rPr>
              <a:t>i</a:t>
            </a:r>
            <a:r>
              <a:rPr lang="en-US" sz="2400" kern="0" dirty="0">
                <a:solidFill>
                  <a:srgbClr val="000000"/>
                </a:solidFill>
                <a:latin typeface="Courier" pitchFamily="2" charset="0"/>
                <a:cs typeface="Calibri"/>
              </a:rPr>
              <a:t>(c, t, X) to search engine</a:t>
            </a:r>
          </a:p>
          <a:p>
            <a:pPr marL="565564" lvl="1" algn="l">
              <a:spcBef>
                <a:spcPct val="20000"/>
              </a:spcBef>
            </a:pPr>
            <a:r>
              <a:rPr lang="en-US" sz="2400" kern="0" dirty="0">
                <a:solidFill>
                  <a:srgbClr val="000000"/>
                </a:solidFill>
                <a:latin typeface="Courier" pitchFamily="2" charset="0"/>
                <a:cs typeface="Calibri"/>
              </a:rPr>
              <a:t>		if result is not empty</a:t>
            </a:r>
          </a:p>
          <a:p>
            <a:pPr marL="565564" lvl="1" algn="l">
              <a:spcBef>
                <a:spcPct val="20000"/>
              </a:spcBef>
            </a:pPr>
            <a:r>
              <a:rPr lang="en-US" sz="2400" kern="0" dirty="0">
                <a:solidFill>
                  <a:srgbClr val="000000"/>
                </a:solidFill>
                <a:latin typeface="Courier" pitchFamily="2" charset="0"/>
                <a:cs typeface="Calibri"/>
              </a:rPr>
              <a:t>			add to T all new terms </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new</a:t>
            </a:r>
            <a:r>
              <a:rPr lang="en-US" sz="2400" kern="0" dirty="0">
                <a:solidFill>
                  <a:srgbClr val="000000"/>
                </a:solidFill>
                <a:latin typeface="Courier" pitchFamily="2" charset="0"/>
                <a:cs typeface="Calibri"/>
              </a:rPr>
              <a:t> found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in position X in a result</a:t>
            </a:r>
          </a:p>
          <a:p>
            <a:pPr marL="565564" lvl="1" algn="l">
              <a:spcBef>
                <a:spcPct val="20000"/>
              </a:spcBef>
            </a:pPr>
            <a:r>
              <a:rPr lang="en-US" sz="2400" kern="0" dirty="0">
                <a:solidFill>
                  <a:srgbClr val="000000"/>
                </a:solidFill>
                <a:latin typeface="Courier" pitchFamily="2" charset="0"/>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p:cNvSpPr/>
          <p:nvPr/>
        </p:nvSpPr>
        <p:spPr bwMode="auto">
          <a:xfrm>
            <a:off x="431019" y="2088604"/>
            <a:ext cx="11017224" cy="296623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C = {c}; H = {};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j</a:t>
            </a:r>
            <a:r>
              <a:rPr lang="en-US" sz="2400" kern="0" dirty="0" err="1">
                <a:solidFill>
                  <a:srgbClr val="000000"/>
                </a:solidFill>
                <a:latin typeface="Courier" pitchFamily="2" charset="0"/>
                <a:cs typeface="Calibri"/>
              </a:rPr>
              <a:t>,h</a:t>
            </a:r>
            <a:r>
              <a:rPr lang="en-US" sz="2400" kern="0" dirty="0">
                <a:solidFill>
                  <a:srgbClr val="000000"/>
                </a:solidFill>
                <a:latin typeface="Courier" pitchFamily="2" charset="0"/>
                <a:cs typeface="Calibri"/>
              </a:rPr>
              <a:t>) = 0</a:t>
            </a:r>
          </a:p>
          <a:p>
            <a:pPr lvl="0" algn="l">
              <a:spcBef>
                <a:spcPct val="20000"/>
              </a:spcBef>
            </a:pPr>
            <a:r>
              <a:rPr lang="en-US" sz="2400" kern="0" dirty="0">
                <a:solidFill>
                  <a:srgbClr val="000000"/>
                </a:solidFill>
                <a:latin typeface="Courier" pitchFamily="2" charset="0"/>
                <a:cs typeface="Calibri"/>
              </a:rPr>
              <a:t>for all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T with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a:solidFill>
                  <a:srgbClr val="000000"/>
                </a:solidFill>
                <a:latin typeface="Courier" pitchFamily="2" charset="0"/>
                <a:cs typeface="Calibri"/>
              </a:rPr>
              <a:t>) &gt; 0: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submit P</a:t>
            </a:r>
            <a:r>
              <a:rPr lang="en-US" sz="2400" kern="0" baseline="-25000" dirty="0">
                <a:solidFill>
                  <a:srgbClr val="000000"/>
                </a:solidFill>
                <a:latin typeface="Courier" pitchFamily="2" charset="0"/>
                <a:cs typeface="Calibri"/>
              </a:rPr>
              <a:t>c</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X) to search engine</a:t>
            </a:r>
          </a:p>
          <a:p>
            <a:pPr lvl="0" algn="l">
              <a:spcBef>
                <a:spcPct val="20000"/>
              </a:spcBef>
            </a:pPr>
            <a:r>
              <a:rPr lang="en-US" sz="2400" kern="0" dirty="0">
                <a:solidFill>
                  <a:srgbClr val="000000"/>
                </a:solidFill>
                <a:latin typeface="Courier" pitchFamily="2" charset="0"/>
                <a:cs typeface="Calibri"/>
              </a:rPr>
              <a:t>	add new term h found in position X to C</a:t>
            </a:r>
          </a:p>
          <a:p>
            <a:pPr lvl="0" algn="l">
              <a:spcBef>
                <a:spcPct val="20000"/>
              </a:spcBef>
            </a:pPr>
            <a:r>
              <a:rPr lang="en-US" sz="2400" kern="0" dirty="0">
                <a:solidFill>
                  <a:srgbClr val="000000"/>
                </a:solidFill>
                <a:latin typeface="Courier" pitchFamily="2" charset="0"/>
                <a:cs typeface="Calibri"/>
              </a:rPr>
              <a:t>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and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to the hypernym relations H</a:t>
            </a:r>
          </a:p>
          <a:p>
            <a:pPr lvl="0" algn="l">
              <a:spcBef>
                <a:spcPct val="20000"/>
              </a:spcBef>
            </a:pPr>
            <a:r>
              <a:rPr lang="en-US" sz="2400" kern="0" dirty="0">
                <a:solidFill>
                  <a:srgbClr val="000000"/>
                </a:solidFill>
                <a:latin typeface="Courier" pitchFamily="2" charset="0"/>
                <a:cs typeface="Calibri"/>
              </a:rPr>
              <a:t>	w(t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,h)++</a:t>
            </a:r>
            <a:endParaRPr lang="en-US" sz="2800" kern="0" dirty="0">
              <a:solidFill>
                <a:srgbClr val="000000"/>
              </a:solidFill>
              <a:latin typeface="Courier" pitchFamily="2" charset="0"/>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p:cNvSpPr/>
          <p:nvPr/>
        </p:nvSpPr>
        <p:spPr bwMode="auto">
          <a:xfrm>
            <a:off x="323007" y="2880692"/>
            <a:ext cx="11017224" cy="33843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For each pair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C</a:t>
            </a:r>
          </a:p>
          <a:p>
            <a:pPr lvl="0" algn="l">
              <a:spcBef>
                <a:spcPct val="20000"/>
              </a:spcBef>
            </a:pPr>
            <a:r>
              <a:rPr lang="en-US" sz="2400" kern="0" dirty="0">
                <a:solidFill>
                  <a:srgbClr val="000000"/>
                </a:solidFill>
                <a:latin typeface="Courier" pitchFamily="2" charset="0"/>
                <a:cs typeface="Calibri"/>
              </a:rPr>
              <a:t>	Construct query 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and 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with Hearst pattern h(X, Y) for ISA,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e.g., h(X, Y) = “X such as Y”</a:t>
            </a:r>
          </a:p>
          <a:p>
            <a:pPr lvl="0" algn="l">
              <a:spcBef>
                <a:spcPct val="20000"/>
              </a:spcBef>
            </a:pPr>
            <a:r>
              <a:rPr lang="en-US" sz="2400" kern="0" dirty="0">
                <a:solidFill>
                  <a:srgbClr val="000000"/>
                </a:solidFill>
                <a:latin typeface="Courier" pitchFamily="2" charset="0"/>
                <a:cs typeface="Calibri"/>
              </a:rPr>
              <a:t>	Submit query to search engine, count number of result</a:t>
            </a:r>
          </a:p>
          <a:p>
            <a:pPr lvl="0" algn="l">
              <a:spcBef>
                <a:spcPct val="20000"/>
              </a:spcBef>
            </a:pPr>
            <a:r>
              <a:rPr lang="en-US" sz="2400" kern="0" dirty="0">
                <a:solidFill>
                  <a:srgbClr val="000000"/>
                </a:solidFill>
                <a:latin typeface="Courier" pitchFamily="2" charset="0"/>
                <a:cs typeface="Calibri"/>
              </a:rPr>
              <a:t>	If #results(q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&lt; #results(q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then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else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3"/>
              </a:rPr>
              <a:t>https://web.stanford.edu/~jurafsky/slp3/</a:t>
            </a:r>
            <a:endParaRPr lang="en-US" sz="2800" dirty="0"/>
          </a:p>
          <a:p>
            <a:pPr lvl="1"/>
            <a:r>
              <a:rPr lang="en-GB" sz="2800"/>
              <a:t>Jay Pujara and Sameer Singh, Mining Knowledge Graphs from Text, Tutorial, </a:t>
            </a:r>
            <a:r>
              <a:rPr lang="en-GB" sz="2800">
                <a:hlinkClick r:id="rId4"/>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3.2.2 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39423</TotalTime>
  <Words>11318</Words>
  <Application>Microsoft Macintosh PowerPoint</Application>
  <PresentationFormat>Custom</PresentationFormat>
  <Paragraphs>872</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Cambria Math</vt:lpstr>
      <vt:lpstr>Comic Sans MS</vt:lpstr>
      <vt:lpstr>Courier</vt:lpstr>
      <vt:lpstr>Tempus Sans ITC</vt:lpstr>
      <vt:lpstr>Verdana</vt:lpstr>
      <vt:lpstr>part1 XML</vt:lpstr>
      <vt:lpstr>3.2 Information Extraction</vt:lpstr>
      <vt:lpstr>Populating Knowledge Bases</vt:lpstr>
      <vt:lpstr>Information Extraction</vt:lpstr>
      <vt:lpstr>3.2.1 Key Phrase Extraction</vt:lpstr>
      <vt:lpstr>Keyphrase Extraction Methods</vt:lpstr>
      <vt:lpstr>Use of Keyphrase Extraction</vt:lpstr>
      <vt:lpstr>Use of Keyphrase Extraction</vt:lpstr>
      <vt:lpstr>3.2.2 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3.2.3 Information Extraction (IE)</vt:lpstr>
      <vt:lpstr>Sample Statements</vt:lpstr>
      <vt:lpstr>Typed Statements </vt:lpstr>
      <vt:lpstr>Statement Schema</vt:lpstr>
      <vt:lpstr>Approaches to Information Extraction</vt:lpstr>
      <vt:lpstr>3.2.3.1 Hand-Written Patterns</vt:lpstr>
      <vt:lpstr>Web isa Database</vt:lpstr>
      <vt:lpstr>More General Hand-Written Patterns</vt:lpstr>
      <vt:lpstr>Summary Hand-Written Patterns</vt:lpstr>
      <vt:lpstr>3.2.3.2 Supervised Learning for IE</vt:lpstr>
      <vt:lpstr>Classifiers for Information Extraction</vt:lpstr>
      <vt:lpstr>Features Used in Information Extraction</vt:lpstr>
      <vt:lpstr>Syntactic Features</vt:lpstr>
      <vt:lpstr>Which is true?</vt:lpstr>
      <vt:lpstr>3.2.3.3 Bootstrapping</vt:lpstr>
      <vt:lpstr>Example</vt:lpstr>
      <vt:lpstr>Example</vt:lpstr>
      <vt:lpstr>Problem: Semantic Drift</vt:lpstr>
      <vt:lpstr>Confidence</vt:lpstr>
      <vt:lpstr>Confidence in Statements</vt:lpstr>
      <vt:lpstr>3.2.3.4 Distant Supervision</vt:lpstr>
      <vt:lpstr>Linking Text to Knowledge Bases</vt:lpstr>
      <vt:lpstr>Distant Supervision: Approach</vt:lpstr>
      <vt:lpstr>Features for Distant Supervision</vt:lpstr>
      <vt:lpstr>Example</vt:lpstr>
      <vt:lpstr>Which is true?</vt:lpstr>
      <vt:lpstr>3.2.3.5 Matrix Factorization</vt:lpstr>
      <vt:lpstr>Matrix Representation </vt:lpstr>
      <vt:lpstr>Matrix Factorization</vt:lpstr>
      <vt:lpstr>Bayesian Personalized Ranking (BPR)</vt:lpstr>
      <vt:lpstr>Relation Embeddings</vt:lpstr>
      <vt:lpstr>Exploiting Relation Embedding Similarity</vt:lpstr>
      <vt:lpstr>Question</vt:lpstr>
      <vt:lpstr>Summary</vt:lpstr>
      <vt:lpstr>3.2.4 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667</cp:revision>
  <cp:lastPrinted>2022-12-14T09:33:02Z</cp:lastPrinted>
  <dcterms:created xsi:type="dcterms:W3CDTF">2002-10-01T12:44:42Z</dcterms:created>
  <dcterms:modified xsi:type="dcterms:W3CDTF">2022-12-14T09:35:21Z</dcterms:modified>
</cp:coreProperties>
</file>